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34"/>
  </p:notesMasterIdLst>
  <p:sldIdLst>
    <p:sldId id="304" r:id="rId2"/>
    <p:sldId id="305" r:id="rId3"/>
    <p:sldId id="306" r:id="rId4"/>
    <p:sldId id="307" r:id="rId5"/>
    <p:sldId id="308" r:id="rId6"/>
    <p:sldId id="309" r:id="rId7"/>
    <p:sldId id="314" r:id="rId8"/>
    <p:sldId id="313" r:id="rId9"/>
    <p:sldId id="312" r:id="rId10"/>
    <p:sldId id="310" r:id="rId11"/>
    <p:sldId id="311" r:id="rId12"/>
    <p:sldId id="315" r:id="rId13"/>
    <p:sldId id="316" r:id="rId14"/>
    <p:sldId id="317" r:id="rId15"/>
    <p:sldId id="318" r:id="rId16"/>
    <p:sldId id="319" r:id="rId17"/>
    <p:sldId id="320" r:id="rId18"/>
    <p:sldId id="321" r:id="rId19"/>
    <p:sldId id="322" r:id="rId20"/>
    <p:sldId id="323" r:id="rId21"/>
    <p:sldId id="324" r:id="rId22"/>
    <p:sldId id="325" r:id="rId23"/>
    <p:sldId id="326" r:id="rId24"/>
    <p:sldId id="327" r:id="rId25"/>
    <p:sldId id="328" r:id="rId26"/>
    <p:sldId id="329" r:id="rId27"/>
    <p:sldId id="330" r:id="rId28"/>
    <p:sldId id="331" r:id="rId29"/>
    <p:sldId id="332" r:id="rId30"/>
    <p:sldId id="333" r:id="rId31"/>
    <p:sldId id="334" r:id="rId32"/>
    <p:sldId id="335"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98F"/>
    <a:srgbClr val="F3C1F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92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F7A70F-82A5-4B02-91FF-384214DBA989}" type="datetimeFigureOut">
              <a:rPr lang="vi-VN" smtClean="0"/>
              <a:pPr/>
              <a:t>10/04/2017</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4EF0EB-E602-4C51-A043-45AD745C3761}"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16</a:t>
            </a:fld>
            <a:endParaRPr lang="vi-V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17</a:t>
            </a:fld>
            <a:endParaRPr lang="vi-V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18</a:t>
            </a:fld>
            <a:endParaRPr lang="vi-V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19</a:t>
            </a:fld>
            <a:endParaRPr lang="vi-V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20</a:t>
            </a:fld>
            <a:endParaRPr lang="vi-V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21</a:t>
            </a:fld>
            <a:endParaRPr lang="vi-V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22</a:t>
            </a:fld>
            <a:endParaRPr lang="vi-V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23</a:t>
            </a:fld>
            <a:endParaRPr lang="vi-V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24</a:t>
            </a:fld>
            <a:endParaRPr lang="vi-V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25</a:t>
            </a:fld>
            <a:endParaRPr lang="vi-V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26</a:t>
            </a:fld>
            <a:endParaRPr lang="vi-V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27</a:t>
            </a:fld>
            <a:endParaRPr lang="vi-VN"/>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28</a:t>
            </a:fld>
            <a:endParaRPr lang="vi-VN"/>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29</a:t>
            </a:fld>
            <a:endParaRPr lang="vi-VN"/>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30</a:t>
            </a:fld>
            <a:endParaRPr lang="vi-VN"/>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31</a:t>
            </a:fld>
            <a:endParaRPr lang="vi-VN"/>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32</a:t>
            </a:fld>
            <a:endParaRPr lang="vi-V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69D540DE-A41C-436F-A20F-4C22F99A775E}" type="datetimeFigureOut">
              <a:rPr lang="en-US" smtClean="0"/>
              <a:pPr/>
              <a:t>10/04/2017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3996BEF3-EFF2-47F0-A0F4-27F315A19AE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D540DE-A41C-436F-A20F-4C22F99A775E}" type="datetimeFigureOut">
              <a:rPr lang="en-US" smtClean="0"/>
              <a:pPr/>
              <a:t>10/04/2017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9D540DE-A41C-436F-A20F-4C22F99A775E}" type="datetimeFigureOut">
              <a:rPr lang="en-US" smtClean="0"/>
              <a:pPr/>
              <a:t>10/04/2017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6BEF3-EFF2-47F0-A0F4-27F315A19AE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9D540DE-A41C-436F-A20F-4C22F99A775E}" type="datetimeFigureOut">
              <a:rPr lang="en-US" smtClean="0"/>
              <a:pPr/>
              <a:t>10/04/2017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9D540DE-A41C-436F-A20F-4C22F99A775E}" type="datetimeFigureOut">
              <a:rPr lang="en-US" smtClean="0"/>
              <a:pPr/>
              <a:t>10/04/2017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9D540DE-A41C-436F-A20F-4C22F99A775E}" type="datetimeFigureOut">
              <a:rPr lang="en-US" smtClean="0"/>
              <a:pPr/>
              <a:t>10/04/2017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D540DE-A41C-436F-A20F-4C22F99A775E}" type="datetimeFigureOut">
              <a:rPr lang="en-US" smtClean="0"/>
              <a:pPr/>
              <a:t>10/04/2017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9D540DE-A41C-436F-A20F-4C22F99A775E}" type="datetimeFigureOut">
              <a:rPr lang="en-US" smtClean="0"/>
              <a:pPr/>
              <a:t>10/04/2017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9D540DE-A41C-436F-A20F-4C22F99A775E}" type="datetimeFigureOut">
              <a:rPr lang="en-US" smtClean="0"/>
              <a:pPr/>
              <a:t>10/04/2017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3996BEF3-EFF2-47F0-A0F4-27F315A19AEA}"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D540DE-A41C-436F-A20F-4C22F99A775E}" type="datetimeFigureOut">
              <a:rPr lang="en-US" smtClean="0"/>
              <a:pPr/>
              <a:t>10/04/2017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D540DE-A41C-436F-A20F-4C22F99A775E}" type="datetimeFigureOut">
              <a:rPr lang="en-US" smtClean="0"/>
              <a:pPr/>
              <a:t>10/04/2017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9D540DE-A41C-436F-A20F-4C22F99A775E}" type="datetimeFigureOut">
              <a:rPr lang="en-US" smtClean="0"/>
              <a:pPr/>
              <a:t>10/04/2017</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996BEF3-EFF2-47F0-A0F4-27F315A19AEA}"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txBox="1">
            <a:spLocks/>
          </p:cNvSpPr>
          <p:nvPr/>
        </p:nvSpPr>
        <p:spPr bwMode="auto">
          <a:xfrm>
            <a:off x="304800" y="1676400"/>
            <a:ext cx="8548687" cy="2133600"/>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a:defRPr/>
            </a:pPr>
            <a:endParaRPr lang="fr-CA" altLang="zh-CN" sz="3200" b="1">
              <a:solidFill>
                <a:srgbClr val="07389B"/>
              </a:solidFill>
              <a:latin typeface="Arial" pitchFamily="34" charset="0"/>
              <a:cs typeface="Arial" pitchFamily="34" charset="0"/>
            </a:endParaRPr>
          </a:p>
        </p:txBody>
      </p:sp>
      <p:sp>
        <p:nvSpPr>
          <p:cNvPr id="2053" name="Rectangle 4"/>
          <p:cNvSpPr>
            <a:spLocks noChangeArrowheads="1"/>
          </p:cNvSpPr>
          <p:nvPr/>
        </p:nvSpPr>
        <p:spPr bwMode="auto">
          <a:xfrm>
            <a:off x="0" y="1752600"/>
            <a:ext cx="9144000" cy="2062163"/>
          </a:xfrm>
          <a:prstGeom prst="rect">
            <a:avLst/>
          </a:prstGeom>
          <a:noFill/>
          <a:ln w="9525">
            <a:noFill/>
            <a:miter lim="800000"/>
            <a:headEnd/>
            <a:tailEnd/>
          </a:ln>
        </p:spPr>
        <p:txBody>
          <a:bodyPr>
            <a:spAutoFit/>
          </a:bodyPr>
          <a:lstStyle/>
          <a:p>
            <a:pPr algn="ctr">
              <a:defRPr/>
            </a:pPr>
            <a:r>
              <a:rPr lang="en-US" sz="4000" b="1" spc="50" dirty="0">
                <a:ln w="11430"/>
                <a:solidFill>
                  <a:srgbClr val="C00000"/>
                </a:solidFill>
              </a:rPr>
              <a:t>CHÀO MỪNG CÁC EM SINH VIÊN</a:t>
            </a:r>
          </a:p>
          <a:p>
            <a:pPr algn="ctr">
              <a:defRPr/>
            </a:pPr>
            <a:r>
              <a:rPr lang="en-US" sz="4000" b="1" spc="50" dirty="0">
                <a:ln w="11430"/>
                <a:solidFill>
                  <a:srgbClr val="C00000"/>
                </a:solidFill>
              </a:rPr>
              <a:t>ĐẾN VỚI HỌC PHẦN</a:t>
            </a:r>
          </a:p>
          <a:p>
            <a:pPr algn="ctr">
              <a:defRPr/>
            </a:pPr>
            <a:r>
              <a:rPr lang="en-US" sz="4000" b="1" spc="50">
                <a:ln w="11430"/>
                <a:solidFill>
                  <a:srgbClr val="C00000"/>
                </a:solidFill>
              </a:rPr>
              <a:t> </a:t>
            </a:r>
            <a:r>
              <a:rPr lang="en-US" sz="4400" b="1" spc="50" smtClean="0">
                <a:ln w="11430"/>
                <a:solidFill>
                  <a:srgbClr val="C00000"/>
                </a:solidFill>
              </a:rPr>
              <a:t>PHÁP LUẬT ĐẠI CƯƠNG</a:t>
            </a:r>
            <a:endParaRPr lang="en-US" sz="4400" b="1" spc="50" dirty="0">
              <a:ln w="11430"/>
              <a:solidFill>
                <a:srgbClr val="C00000"/>
              </a:solidFill>
            </a:endParaRPr>
          </a:p>
        </p:txBody>
      </p:sp>
      <p:sp>
        <p:nvSpPr>
          <p:cNvPr id="2054" name="Rectangle 4"/>
          <p:cNvSpPr>
            <a:spLocks noChangeArrowheads="1"/>
          </p:cNvSpPr>
          <p:nvPr/>
        </p:nvSpPr>
        <p:spPr bwMode="auto">
          <a:xfrm>
            <a:off x="152400" y="5287963"/>
            <a:ext cx="8839200" cy="2062162"/>
          </a:xfrm>
          <a:prstGeom prst="rect">
            <a:avLst/>
          </a:prstGeom>
          <a:noFill/>
          <a:ln w="9525">
            <a:noFill/>
            <a:miter lim="800000"/>
            <a:headEnd/>
            <a:tailEnd/>
          </a:ln>
        </p:spPr>
        <p:txBody>
          <a:bodyPr>
            <a:spAutoFit/>
          </a:bodyPr>
          <a:lstStyle/>
          <a:p>
            <a:pPr>
              <a:buFont typeface="Wingdings 2" pitchFamily="18" charset="2"/>
              <a:buNone/>
            </a:pPr>
            <a:r>
              <a:rPr lang="en-US" sz="3200">
                <a:cs typeface="Arial" charset="0"/>
              </a:rPr>
              <a:t>Giảng viên: </a:t>
            </a:r>
            <a:r>
              <a:rPr lang="en-US" sz="3200" b="1">
                <a:cs typeface="Arial" charset="0"/>
              </a:rPr>
              <a:t>Đặng Thị Nhật Minh</a:t>
            </a:r>
          </a:p>
          <a:p>
            <a:pPr>
              <a:buFont typeface="Wingdings 2" pitchFamily="18" charset="2"/>
              <a:buNone/>
            </a:pPr>
            <a:r>
              <a:rPr lang="en-US" sz="3200">
                <a:cs typeface="Arial" charset="0"/>
              </a:rPr>
              <a:t>Số ĐT: 0918 704 826</a:t>
            </a:r>
          </a:p>
          <a:p>
            <a:pPr>
              <a:buFont typeface="Wingdings 2" pitchFamily="18" charset="2"/>
              <a:buNone/>
            </a:pPr>
            <a:r>
              <a:rPr lang="en-US" sz="3200">
                <a:cs typeface="Arial" charset="0"/>
              </a:rPr>
              <a:t>Mail: </a:t>
            </a:r>
            <a:r>
              <a:rPr lang="en-US" sz="3200" smtClean="0">
                <a:cs typeface="Arial" charset="0"/>
              </a:rPr>
              <a:t>dangminh4377@gmail.com</a:t>
            </a:r>
            <a:endParaRPr lang="en-US" sz="3200">
              <a:cs typeface="Arial" charset="0"/>
            </a:endParaRPr>
          </a:p>
          <a:p>
            <a:pPr algn="ctr">
              <a:buFont typeface="Wingdings 2" pitchFamily="18" charset="2"/>
              <a:buNone/>
            </a:pPr>
            <a:endParaRPr lang="en-US" sz="3200" b="1">
              <a:cs typeface="Arial"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checkerboard(across)">
                                      <p:cBhvr>
                                        <p:cTn id="7" dur="500"/>
                                        <p:tgtEl>
                                          <p:spTgt spid="205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054">
                                            <p:txEl>
                                              <p:pRg st="0" end="0"/>
                                            </p:txEl>
                                          </p:spTgt>
                                        </p:tgtEl>
                                        <p:attrNameLst>
                                          <p:attrName>style.visibility</p:attrName>
                                        </p:attrNameLst>
                                      </p:cBhvr>
                                      <p:to>
                                        <p:strVal val="visible"/>
                                      </p:to>
                                    </p:set>
                                    <p:anim calcmode="lin" valueType="num">
                                      <p:cBhvr additive="base">
                                        <p:cTn id="12" dur="500" fill="hold"/>
                                        <p:tgtEl>
                                          <p:spTgt spid="205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05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054">
                                            <p:txEl>
                                              <p:pRg st="1" end="1"/>
                                            </p:txEl>
                                          </p:spTgt>
                                        </p:tgtEl>
                                        <p:attrNameLst>
                                          <p:attrName>style.visibility</p:attrName>
                                        </p:attrNameLst>
                                      </p:cBhvr>
                                      <p:to>
                                        <p:strVal val="visible"/>
                                      </p:to>
                                    </p:set>
                                    <p:anim calcmode="lin" valueType="num">
                                      <p:cBhvr additive="base">
                                        <p:cTn id="18" dur="500" fill="hold"/>
                                        <p:tgtEl>
                                          <p:spTgt spid="2054">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05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054">
                                            <p:txEl>
                                              <p:pRg st="2" end="2"/>
                                            </p:txEl>
                                          </p:spTgt>
                                        </p:tgtEl>
                                        <p:attrNameLst>
                                          <p:attrName>style.visibility</p:attrName>
                                        </p:attrNameLst>
                                      </p:cBhvr>
                                      <p:to>
                                        <p:strVal val="visible"/>
                                      </p:to>
                                    </p:set>
                                    <p:anim calcmode="lin" valueType="num">
                                      <p:cBhvr additive="base">
                                        <p:cTn id="24" dur="500" fill="hold"/>
                                        <p:tgtEl>
                                          <p:spTgt spid="2054">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05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381000" y="3124200"/>
            <a:ext cx="8229600" cy="3048000"/>
          </a:xfrm>
          <a:prstGeom prst="snip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Câu 1:</a:t>
            </a:r>
            <a:r>
              <a:rPr lang="en-US" sz="3200" smtClean="0">
                <a:solidFill>
                  <a:schemeClr val="tx1"/>
                </a:solidFill>
                <a:latin typeface="Arial" pitchFamily="34" charset="0"/>
                <a:cs typeface="Arial" pitchFamily="34" charset="0"/>
              </a:rPr>
              <a:t>  Một trong các nguyên tắc tổ chức và hoạt động của bộ máy nhà nước Cộng hòa xã hội chủ nghĩa Việt Nam, đó là “Nguyên tắc Đảng lãnh đạo”. Anh chị hãy trình bày </a:t>
            </a:r>
            <a:r>
              <a:rPr lang="en-US" sz="3200" smtClean="0">
                <a:solidFill>
                  <a:srgbClr val="C00000"/>
                </a:solidFill>
                <a:latin typeface="Arial" pitchFamily="34" charset="0"/>
                <a:cs typeface="Arial" pitchFamily="34" charset="0"/>
              </a:rPr>
              <a:t>cơ sở hiến định </a:t>
            </a:r>
            <a:r>
              <a:rPr lang="en-US" sz="3200" smtClean="0">
                <a:solidFill>
                  <a:schemeClr val="tx1"/>
                </a:solidFill>
                <a:latin typeface="Arial" pitchFamily="34" charset="0"/>
                <a:cs typeface="Arial" pitchFamily="34" charset="0"/>
              </a:rPr>
              <a:t>và </a:t>
            </a:r>
            <a:r>
              <a:rPr lang="en-US" sz="3200" smtClean="0">
                <a:solidFill>
                  <a:srgbClr val="C00000"/>
                </a:solidFill>
                <a:latin typeface="Arial" pitchFamily="34" charset="0"/>
                <a:cs typeface="Arial" pitchFamily="34" charset="0"/>
              </a:rPr>
              <a:t>nội dung </a:t>
            </a:r>
            <a:r>
              <a:rPr lang="en-US" sz="3200" smtClean="0">
                <a:solidFill>
                  <a:schemeClr val="tx1"/>
                </a:solidFill>
                <a:latin typeface="Arial" pitchFamily="34" charset="0"/>
                <a:cs typeface="Arial" pitchFamily="34" charset="0"/>
              </a:rPr>
              <a:t>của nguyên tắc này</a:t>
            </a:r>
            <a:endParaRPr lang="vi-VN" sz="320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381000" y="3124200"/>
            <a:ext cx="8229600" cy="3048000"/>
          </a:xfrm>
          <a:prstGeom prst="snip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1:</a:t>
            </a:r>
            <a:r>
              <a:rPr lang="en-US" sz="3200" smtClean="0">
                <a:solidFill>
                  <a:schemeClr val="tx1"/>
                </a:solidFill>
                <a:latin typeface="Arial" pitchFamily="34" charset="0"/>
                <a:cs typeface="Arial" pitchFamily="34" charset="0"/>
              </a:rPr>
              <a:t> “Nguyên tắc Đảng lãnh đạo”. </a:t>
            </a:r>
          </a:p>
          <a:p>
            <a:r>
              <a:rPr lang="en-US" sz="3200" smtClean="0">
                <a:solidFill>
                  <a:schemeClr val="tx1"/>
                </a:solidFill>
                <a:latin typeface="Arial" pitchFamily="34" charset="0"/>
                <a:cs typeface="Arial" pitchFamily="34" charset="0"/>
              </a:rPr>
              <a:t>- Cơ sở hiến định:</a:t>
            </a:r>
            <a:r>
              <a:rPr lang="en-US" sz="3200" smtClean="0"/>
              <a:t> </a:t>
            </a:r>
            <a:r>
              <a:rPr lang="en-US" sz="3200" smtClean="0">
                <a:solidFill>
                  <a:srgbClr val="C00000"/>
                </a:solidFill>
              </a:rPr>
              <a:t>Điều 4 Hiến pháp 1992 (đã được sửa đổi và bổ sung năm 2013) </a:t>
            </a:r>
            <a:endParaRPr lang="en-US" sz="3200" smtClean="0">
              <a:solidFill>
                <a:srgbClr val="C00000"/>
              </a:solidFill>
              <a:latin typeface="Arial" pitchFamily="34" charset="0"/>
              <a:cs typeface="Arial" pitchFamily="34" charset="0"/>
            </a:endParaRPr>
          </a:p>
          <a:p>
            <a:r>
              <a:rPr lang="en-US" sz="3200" smtClean="0">
                <a:solidFill>
                  <a:schemeClr val="tx1"/>
                </a:solidFill>
                <a:latin typeface="Arial" pitchFamily="34" charset="0"/>
                <a:cs typeface="Arial" pitchFamily="34" charset="0"/>
              </a:rPr>
              <a:t>- Nội dung của nguyên tắc: trang 28</a:t>
            </a:r>
            <a:endParaRPr lang="vi-VN" sz="320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381000" y="3124200"/>
            <a:ext cx="8229600" cy="3048000"/>
          </a:xfrm>
          <a:prstGeom prst="snip2Diag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Câu 2:</a:t>
            </a:r>
            <a:r>
              <a:rPr lang="en-US" sz="3200" smtClean="0">
                <a:solidFill>
                  <a:schemeClr val="tx1"/>
                </a:solidFill>
                <a:latin typeface="Arial" pitchFamily="34" charset="0"/>
                <a:cs typeface="Arial" pitchFamily="34" charset="0"/>
              </a:rPr>
              <a:t> Một trong các nguyên tắc tổ chức và hoạt động của bộ máy nhà nước Cộng hòa xã hội chủ nghĩa Việt Nam, đó là </a:t>
            </a:r>
            <a:r>
              <a:rPr lang="en-US" sz="3200" smtClean="0">
                <a:solidFill>
                  <a:srgbClr val="C00000"/>
                </a:solidFill>
                <a:latin typeface="Arial" pitchFamily="34" charset="0"/>
                <a:cs typeface="Arial" pitchFamily="34" charset="0"/>
              </a:rPr>
              <a:t>“Nguyên tắc tập trung dân chủ”. </a:t>
            </a:r>
            <a:r>
              <a:rPr lang="en-US" sz="3200" smtClean="0">
                <a:solidFill>
                  <a:schemeClr val="tx1"/>
                </a:solidFill>
                <a:latin typeface="Arial" pitchFamily="34" charset="0"/>
                <a:cs typeface="Arial" pitchFamily="34" charset="0"/>
              </a:rPr>
              <a:t>Anh chị hãy trình bày </a:t>
            </a:r>
            <a:r>
              <a:rPr lang="en-US" sz="3200" smtClean="0">
                <a:solidFill>
                  <a:srgbClr val="C00000"/>
                </a:solidFill>
                <a:latin typeface="Arial" pitchFamily="34" charset="0"/>
                <a:cs typeface="Arial" pitchFamily="34" charset="0"/>
              </a:rPr>
              <a:t>cơ sở hiến định </a:t>
            </a:r>
            <a:r>
              <a:rPr lang="en-US" sz="3200" smtClean="0">
                <a:solidFill>
                  <a:schemeClr val="tx1"/>
                </a:solidFill>
                <a:latin typeface="Arial" pitchFamily="34" charset="0"/>
                <a:cs typeface="Arial" pitchFamily="34" charset="0"/>
              </a:rPr>
              <a:t>và </a:t>
            </a:r>
            <a:r>
              <a:rPr lang="en-US" sz="3200" smtClean="0">
                <a:solidFill>
                  <a:srgbClr val="C00000"/>
                </a:solidFill>
                <a:latin typeface="Arial" pitchFamily="34" charset="0"/>
                <a:cs typeface="Arial" pitchFamily="34" charset="0"/>
              </a:rPr>
              <a:t>nội dung </a:t>
            </a:r>
            <a:r>
              <a:rPr lang="en-US" sz="3200" smtClean="0">
                <a:solidFill>
                  <a:schemeClr val="tx1"/>
                </a:solidFill>
                <a:latin typeface="Arial" pitchFamily="34" charset="0"/>
                <a:cs typeface="Arial" pitchFamily="34" charset="0"/>
              </a:rPr>
              <a:t>của nguyên tắc này</a:t>
            </a:r>
            <a:endParaRPr lang="vi-VN" sz="320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5" name="Snip Diagonal Corner Rectangle 4"/>
          <p:cNvSpPr/>
          <p:nvPr/>
        </p:nvSpPr>
        <p:spPr>
          <a:xfrm>
            <a:off x="381000" y="3048000"/>
            <a:ext cx="8229600" cy="3048000"/>
          </a:xfrm>
          <a:prstGeom prst="snip2Diag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2:</a:t>
            </a:r>
            <a:r>
              <a:rPr lang="en-US" sz="3200" smtClean="0">
                <a:solidFill>
                  <a:schemeClr val="tx1"/>
                </a:solidFill>
                <a:latin typeface="Arial" pitchFamily="34" charset="0"/>
                <a:cs typeface="Arial" pitchFamily="34" charset="0"/>
              </a:rPr>
              <a:t> “Nguyên tắc tập trung dân chủ”. </a:t>
            </a:r>
          </a:p>
          <a:p>
            <a:pPr>
              <a:buFontTx/>
              <a:buChar char="-"/>
            </a:pPr>
            <a:r>
              <a:rPr lang="en-US" sz="3200" smtClean="0">
                <a:solidFill>
                  <a:schemeClr val="tx1"/>
                </a:solidFill>
                <a:latin typeface="Arial" pitchFamily="34" charset="0"/>
                <a:cs typeface="Arial" pitchFamily="34" charset="0"/>
              </a:rPr>
              <a:t>Cơ sở hiến định:</a:t>
            </a:r>
            <a:r>
              <a:rPr lang="en-US" sz="3200" smtClean="0"/>
              <a:t> </a:t>
            </a:r>
            <a:r>
              <a:rPr lang="en-US" sz="3200" smtClean="0">
                <a:solidFill>
                  <a:srgbClr val="C00000"/>
                </a:solidFill>
              </a:rPr>
              <a:t>Điều 8 Hiến pháp 1992 (đã được sửa đổi và bổ sung năm 2013) </a:t>
            </a:r>
            <a:endParaRPr lang="en-US" sz="3200" smtClean="0">
              <a:solidFill>
                <a:srgbClr val="C00000"/>
              </a:solidFill>
              <a:latin typeface="Arial" pitchFamily="34" charset="0"/>
              <a:cs typeface="Arial" pitchFamily="34" charset="0"/>
            </a:endParaRPr>
          </a:p>
          <a:p>
            <a:pPr>
              <a:buFontTx/>
              <a:buChar char="-"/>
            </a:pPr>
            <a:r>
              <a:rPr lang="en-US" sz="3200" smtClean="0">
                <a:solidFill>
                  <a:schemeClr val="tx1"/>
                </a:solidFill>
                <a:latin typeface="Arial" pitchFamily="34" charset="0"/>
                <a:cs typeface="Arial" pitchFamily="34" charset="0"/>
              </a:rPr>
              <a:t> Nội dung của nguyên tắc: trang 29</a:t>
            </a:r>
            <a:endParaRPr lang="vi-VN" sz="320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5" name="Snip Diagonal Corner Rectangle 4"/>
          <p:cNvSpPr/>
          <p:nvPr/>
        </p:nvSpPr>
        <p:spPr>
          <a:xfrm>
            <a:off x="381000" y="3048000"/>
            <a:ext cx="8229600" cy="2133600"/>
          </a:xfrm>
          <a:prstGeom prst="snip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3:</a:t>
            </a:r>
            <a:r>
              <a:rPr lang="en-US" sz="3200" smtClean="0">
                <a:solidFill>
                  <a:schemeClr val="tx1"/>
                </a:solidFill>
                <a:latin typeface="Arial" pitchFamily="34" charset="0"/>
                <a:cs typeface="Arial" pitchFamily="34" charset="0"/>
              </a:rPr>
              <a:t> Anh (chị) hãy phân loại chức năng nhà nước căn cứ vào phạm vi lãnh thổ của sự tác động.</a:t>
            </a:r>
            <a:endParaRPr lang="vi-VN" sz="320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5" name="Snip Diagonal Corner Rectangle 4"/>
          <p:cNvSpPr/>
          <p:nvPr/>
        </p:nvSpPr>
        <p:spPr>
          <a:xfrm>
            <a:off x="381000" y="3048000"/>
            <a:ext cx="8229600" cy="3048000"/>
          </a:xfrm>
          <a:prstGeom prst="snip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3:</a:t>
            </a:r>
          </a:p>
          <a:p>
            <a:r>
              <a:rPr lang="en-US" sz="3200" b="1" smtClean="0">
                <a:solidFill>
                  <a:schemeClr val="tx1"/>
                </a:solidFill>
              </a:rPr>
              <a:t>Chức năng đối nội: trang 15</a:t>
            </a:r>
          </a:p>
          <a:p>
            <a:r>
              <a:rPr lang="en-US" sz="3200" b="1" smtClean="0">
                <a:solidFill>
                  <a:schemeClr val="tx1"/>
                </a:solidFill>
              </a:rPr>
              <a:t>Chức năng đối ngoại:</a:t>
            </a:r>
            <a:r>
              <a:rPr lang="en-US" sz="3200" smtClean="0">
                <a:solidFill>
                  <a:schemeClr val="tx1"/>
                </a:solidFill>
              </a:rPr>
              <a:t> </a:t>
            </a:r>
            <a:r>
              <a:rPr lang="en-US" sz="3200" b="1" smtClean="0">
                <a:solidFill>
                  <a:schemeClr val="tx1"/>
                </a:solidFill>
              </a:rPr>
              <a:t>trang 15 </a:t>
            </a:r>
          </a:p>
          <a:p>
            <a:r>
              <a:rPr lang="en-US" sz="3200" b="1" smtClean="0">
                <a:solidFill>
                  <a:schemeClr val="tx1"/>
                </a:solidFill>
              </a:rPr>
              <a:t>Mối liên hệ giữa chức năng đối nội và chức năng đối ngoại: trang 15</a:t>
            </a:r>
            <a:endParaRPr lang="vi-VN" sz="320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Bottom)">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5" name="Snip Diagonal Corner Rectangle 4"/>
          <p:cNvSpPr/>
          <p:nvPr/>
        </p:nvSpPr>
        <p:spPr>
          <a:xfrm>
            <a:off x="381000" y="3048000"/>
            <a:ext cx="8229600" cy="2133600"/>
          </a:xfrm>
          <a:prstGeom prst="snip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4:</a:t>
            </a:r>
            <a:r>
              <a:rPr lang="en-US" sz="3200" smtClean="0">
                <a:solidFill>
                  <a:schemeClr val="tx1"/>
                </a:solidFill>
                <a:latin typeface="Arial" pitchFamily="34" charset="0"/>
                <a:cs typeface="Arial" pitchFamily="34" charset="0"/>
              </a:rPr>
              <a:t> </a:t>
            </a:r>
            <a:r>
              <a:rPr lang="en-US" sz="3200" b="1" smtClean="0">
                <a:solidFill>
                  <a:schemeClr val="tx1"/>
                </a:solidFill>
                <a:latin typeface="Arial" pitchFamily="34" charset="0"/>
                <a:cs typeface="Arial" pitchFamily="34" charset="0"/>
              </a:rPr>
              <a:t>Anh (chị) hãy phân loại chức năng nhà nước căn cứ vào </a:t>
            </a:r>
            <a:r>
              <a:rPr lang="en-US" sz="3200" b="1" smtClean="0">
                <a:solidFill>
                  <a:srgbClr val="C00000"/>
                </a:solidFill>
                <a:latin typeface="Arial" pitchFamily="34" charset="0"/>
                <a:cs typeface="Arial" pitchFamily="34" charset="0"/>
              </a:rPr>
              <a:t>tính pháp lý </a:t>
            </a:r>
            <a:r>
              <a:rPr lang="en-US" sz="3200" b="1" smtClean="0">
                <a:solidFill>
                  <a:schemeClr val="tx1"/>
                </a:solidFill>
                <a:latin typeface="Arial" pitchFamily="34" charset="0"/>
                <a:cs typeface="Arial" pitchFamily="34" charset="0"/>
              </a:rPr>
              <a:t>của việc </a:t>
            </a:r>
            <a:r>
              <a:rPr lang="en-US" sz="3200" b="1" smtClean="0">
                <a:solidFill>
                  <a:srgbClr val="C00000"/>
                </a:solidFill>
                <a:latin typeface="Arial" pitchFamily="34" charset="0"/>
                <a:cs typeface="Arial" pitchFamily="34" charset="0"/>
              </a:rPr>
              <a:t>thực hiện quyền lực </a:t>
            </a:r>
            <a:r>
              <a:rPr lang="en-US" sz="3200" b="1" smtClean="0">
                <a:solidFill>
                  <a:schemeClr val="tx1"/>
                </a:solidFill>
                <a:latin typeface="Arial" pitchFamily="34" charset="0"/>
                <a:cs typeface="Arial" pitchFamily="34" charset="0"/>
              </a:rPr>
              <a:t>nhà nước</a:t>
            </a:r>
            <a:endParaRPr lang="vi-VN" sz="3200" b="1">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381000" y="3048000"/>
            <a:ext cx="8229600" cy="2133600"/>
          </a:xfrm>
          <a:prstGeom prst="snip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4:</a:t>
            </a:r>
            <a:r>
              <a:rPr lang="en-US" sz="3200" smtClean="0">
                <a:solidFill>
                  <a:schemeClr val="tx1"/>
                </a:solidFill>
                <a:latin typeface="Arial" pitchFamily="34" charset="0"/>
                <a:cs typeface="Arial" pitchFamily="34" charset="0"/>
              </a:rPr>
              <a:t> </a:t>
            </a:r>
          </a:p>
          <a:p>
            <a:pPr>
              <a:buFontTx/>
              <a:buChar char="-"/>
            </a:pPr>
            <a:r>
              <a:rPr lang="en-US" sz="3200" b="1" smtClean="0">
                <a:solidFill>
                  <a:schemeClr val="tx1"/>
                </a:solidFill>
                <a:latin typeface="Arial" pitchFamily="34" charset="0"/>
                <a:cs typeface="Arial" pitchFamily="34" charset="0"/>
              </a:rPr>
              <a:t>Chức năng lập pháp</a:t>
            </a:r>
            <a:r>
              <a:rPr lang="en-US" sz="3200" smtClean="0">
                <a:solidFill>
                  <a:schemeClr val="tx1"/>
                </a:solidFill>
                <a:latin typeface="Arial" pitchFamily="34" charset="0"/>
                <a:cs typeface="Arial" pitchFamily="34" charset="0"/>
              </a:rPr>
              <a:t>: trang 14</a:t>
            </a:r>
          </a:p>
          <a:p>
            <a:pPr>
              <a:buFontTx/>
              <a:buChar char="-"/>
            </a:pPr>
            <a:r>
              <a:rPr lang="en-US" sz="3200" b="1" smtClean="0">
                <a:solidFill>
                  <a:schemeClr val="tx1"/>
                </a:solidFill>
                <a:latin typeface="Arial" pitchFamily="34" charset="0"/>
                <a:cs typeface="Arial" pitchFamily="34" charset="0"/>
              </a:rPr>
              <a:t>Chức năng hành pháp:</a:t>
            </a:r>
            <a:r>
              <a:rPr lang="en-US" sz="3200" smtClean="0">
                <a:solidFill>
                  <a:schemeClr val="tx1"/>
                </a:solidFill>
                <a:latin typeface="Arial" pitchFamily="34" charset="0"/>
                <a:cs typeface="Arial" pitchFamily="34" charset="0"/>
              </a:rPr>
              <a:t> trang 14</a:t>
            </a:r>
            <a:endParaRPr lang="en-US" sz="3200" b="1" smtClean="0">
              <a:solidFill>
                <a:schemeClr val="tx1"/>
              </a:solidFill>
              <a:latin typeface="Arial" pitchFamily="34" charset="0"/>
              <a:cs typeface="Arial" pitchFamily="34" charset="0"/>
            </a:endParaRPr>
          </a:p>
          <a:p>
            <a:pPr>
              <a:buFontTx/>
              <a:buChar char="-"/>
            </a:pPr>
            <a:r>
              <a:rPr lang="en-US" sz="3200" b="1" smtClean="0">
                <a:solidFill>
                  <a:schemeClr val="tx1"/>
                </a:solidFill>
                <a:latin typeface="Arial" pitchFamily="34" charset="0"/>
                <a:cs typeface="Arial" pitchFamily="34" charset="0"/>
              </a:rPr>
              <a:t>Chức năng tư pháp:</a:t>
            </a:r>
            <a:r>
              <a:rPr lang="en-US" sz="3200" smtClean="0">
                <a:solidFill>
                  <a:schemeClr val="tx1"/>
                </a:solidFill>
                <a:latin typeface="Arial" pitchFamily="34" charset="0"/>
                <a:cs typeface="Arial" pitchFamily="34" charset="0"/>
              </a:rPr>
              <a:t> trang 14</a:t>
            </a:r>
            <a:endParaRPr lang="vi-VN" sz="3200" b="1">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228600" y="3048000"/>
            <a:ext cx="8686800" cy="3352800"/>
          </a:xfrm>
          <a:prstGeom prst="snip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5:</a:t>
            </a:r>
            <a:r>
              <a:rPr lang="en-US" sz="3200" smtClean="0">
                <a:solidFill>
                  <a:schemeClr val="tx1"/>
                </a:solidFill>
                <a:latin typeface="Arial" pitchFamily="34" charset="0"/>
                <a:cs typeface="Arial" pitchFamily="34" charset="0"/>
              </a:rPr>
              <a:t> </a:t>
            </a:r>
            <a:r>
              <a:rPr lang="en-US" sz="2800" smtClean="0">
                <a:solidFill>
                  <a:schemeClr val="tx1"/>
                </a:solidFill>
                <a:latin typeface="Arial" pitchFamily="34" charset="0"/>
                <a:cs typeface="Arial" pitchFamily="34" charset="0"/>
              </a:rPr>
              <a:t>Một trong các nguyên tắc tổ chức và hoạt động của bộ máy nhà nước Cộng hòa xã hội chủ nghĩa Việt Nam, đó là “</a:t>
            </a:r>
            <a:r>
              <a:rPr lang="en-US" sz="2800" b="1" smtClean="0">
                <a:solidFill>
                  <a:srgbClr val="C00000"/>
                </a:solidFill>
                <a:latin typeface="Arial" pitchFamily="34" charset="0"/>
                <a:cs typeface="Arial" pitchFamily="34" charset="0"/>
              </a:rPr>
              <a:t>Nguyên tắc nhà nước được tổ chức và hoạt động theo Hiến pháp và pháp luật, quản lý xã hội bằng Hiến pháp và pháp luật</a:t>
            </a:r>
            <a:r>
              <a:rPr lang="en-US" sz="2800" b="1" smtClean="0">
                <a:solidFill>
                  <a:schemeClr val="tx1"/>
                </a:solidFill>
                <a:latin typeface="Arial" pitchFamily="34" charset="0"/>
                <a:cs typeface="Arial" pitchFamily="34" charset="0"/>
              </a:rPr>
              <a:t>”. </a:t>
            </a:r>
            <a:r>
              <a:rPr lang="en-US" sz="2800" smtClean="0">
                <a:solidFill>
                  <a:schemeClr val="tx1"/>
                </a:solidFill>
                <a:latin typeface="Arial" pitchFamily="34" charset="0"/>
                <a:cs typeface="Arial" pitchFamily="34" charset="0"/>
              </a:rPr>
              <a:t>Anh chị hãy trình bày </a:t>
            </a:r>
            <a:r>
              <a:rPr lang="en-US" sz="2800" smtClean="0">
                <a:solidFill>
                  <a:srgbClr val="C00000"/>
                </a:solidFill>
                <a:latin typeface="Arial" pitchFamily="34" charset="0"/>
                <a:cs typeface="Arial" pitchFamily="34" charset="0"/>
              </a:rPr>
              <a:t>cơ sở hiến định</a:t>
            </a:r>
            <a:r>
              <a:rPr lang="en-US" sz="2800" smtClean="0">
                <a:solidFill>
                  <a:schemeClr val="tx1"/>
                </a:solidFill>
                <a:latin typeface="Arial" pitchFamily="34" charset="0"/>
                <a:cs typeface="Arial" pitchFamily="34" charset="0"/>
              </a:rPr>
              <a:t> và </a:t>
            </a:r>
            <a:r>
              <a:rPr lang="en-US" sz="2800" smtClean="0">
                <a:solidFill>
                  <a:srgbClr val="C00000"/>
                </a:solidFill>
                <a:latin typeface="Arial" pitchFamily="34" charset="0"/>
                <a:cs typeface="Arial" pitchFamily="34" charset="0"/>
              </a:rPr>
              <a:t>nội dung </a:t>
            </a:r>
            <a:r>
              <a:rPr lang="en-US" sz="2800" smtClean="0">
                <a:solidFill>
                  <a:schemeClr val="tx1"/>
                </a:solidFill>
                <a:latin typeface="Arial" pitchFamily="34" charset="0"/>
                <a:cs typeface="Arial" pitchFamily="34" charset="0"/>
              </a:rPr>
              <a:t>của nguyên tắc này</a:t>
            </a:r>
            <a:endParaRPr lang="vi-VN" sz="280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228600" y="3048000"/>
            <a:ext cx="8686800" cy="2971800"/>
          </a:xfrm>
          <a:prstGeom prst="snip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5:</a:t>
            </a:r>
            <a:r>
              <a:rPr lang="en-US" sz="3200" smtClean="0">
                <a:solidFill>
                  <a:schemeClr val="tx1"/>
                </a:solidFill>
                <a:latin typeface="Arial" pitchFamily="34" charset="0"/>
                <a:cs typeface="Arial" pitchFamily="34" charset="0"/>
              </a:rPr>
              <a:t> </a:t>
            </a:r>
          </a:p>
          <a:p>
            <a:r>
              <a:rPr lang="en-US" sz="2800" smtClean="0">
                <a:solidFill>
                  <a:schemeClr val="tx1"/>
                </a:solidFill>
                <a:latin typeface="Arial" pitchFamily="34" charset="0"/>
                <a:cs typeface="Arial" pitchFamily="34" charset="0"/>
              </a:rPr>
              <a:t>“</a:t>
            </a:r>
            <a:r>
              <a:rPr lang="en-US" sz="2800" b="1" smtClean="0">
                <a:solidFill>
                  <a:srgbClr val="C00000"/>
                </a:solidFill>
                <a:latin typeface="Arial" pitchFamily="34" charset="0"/>
                <a:cs typeface="Arial" pitchFamily="34" charset="0"/>
              </a:rPr>
              <a:t>Nguyên tắc nhà nước được tổ chức và hoạt động theo Hiến pháp và pháp luật, quản lý xã hội bằng Hiến pháp và pháp luật</a:t>
            </a:r>
            <a:r>
              <a:rPr lang="en-US" sz="2800" b="1" smtClean="0">
                <a:solidFill>
                  <a:schemeClr val="tx1"/>
                </a:solidFill>
                <a:latin typeface="Arial" pitchFamily="34" charset="0"/>
                <a:cs typeface="Arial" pitchFamily="34" charset="0"/>
              </a:rPr>
              <a:t>”. </a:t>
            </a:r>
          </a:p>
          <a:p>
            <a:r>
              <a:rPr lang="en-US" sz="2800" b="1" smtClean="0">
                <a:solidFill>
                  <a:schemeClr val="tx1"/>
                </a:solidFill>
                <a:latin typeface="Arial" pitchFamily="34" charset="0"/>
                <a:cs typeface="Arial" pitchFamily="34" charset="0"/>
              </a:rPr>
              <a:t>-C</a:t>
            </a:r>
            <a:r>
              <a:rPr lang="en-US" sz="2800" smtClean="0">
                <a:solidFill>
                  <a:schemeClr val="tx1"/>
                </a:solidFill>
                <a:latin typeface="Arial" pitchFamily="34" charset="0"/>
                <a:cs typeface="Arial" pitchFamily="34" charset="0"/>
              </a:rPr>
              <a:t>ơ sở hiến định: </a:t>
            </a:r>
            <a:r>
              <a:rPr lang="en-US" sz="2800" smtClean="0">
                <a:solidFill>
                  <a:schemeClr val="tx1"/>
                </a:solidFill>
              </a:rPr>
              <a:t>Điều 8 Hiến pháp 2013 </a:t>
            </a:r>
            <a:endParaRPr lang="en-US" sz="2800" smtClean="0">
              <a:solidFill>
                <a:schemeClr val="tx1"/>
              </a:solidFill>
              <a:latin typeface="Arial" pitchFamily="34" charset="0"/>
              <a:cs typeface="Arial" pitchFamily="34" charset="0"/>
            </a:endParaRPr>
          </a:p>
          <a:p>
            <a:r>
              <a:rPr lang="en-US" sz="2800" smtClean="0">
                <a:solidFill>
                  <a:schemeClr val="tx1"/>
                </a:solidFill>
                <a:latin typeface="Arial" pitchFamily="34" charset="0"/>
                <a:cs typeface="Arial" pitchFamily="34" charset="0"/>
              </a:rPr>
              <a:t>- Nội dung của nguyên tắc: trang 29</a:t>
            </a:r>
            <a:endParaRPr lang="vi-VN" sz="280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228600" y="3048000"/>
            <a:ext cx="8686800" cy="2667000"/>
          </a:xfrm>
          <a:prstGeom prst="snip2Diag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6</a:t>
            </a:r>
            <a:r>
              <a:rPr lang="en-US" sz="2800" b="1" smtClean="0">
                <a:solidFill>
                  <a:schemeClr val="tx1"/>
                </a:solidFill>
                <a:latin typeface="Arial" pitchFamily="34" charset="0"/>
                <a:cs typeface="Arial" pitchFamily="34" charset="0"/>
              </a:rPr>
              <a:t>:</a:t>
            </a:r>
            <a:r>
              <a:rPr lang="en-US" sz="2800" smtClean="0">
                <a:solidFill>
                  <a:schemeClr val="tx1"/>
                </a:solidFill>
                <a:latin typeface="Arial" pitchFamily="34" charset="0"/>
                <a:cs typeface="Arial" pitchFamily="34" charset="0"/>
              </a:rPr>
              <a:t> Một trong các nguyên tắc tổ chức và hoạt động của bộ máy nhà nước Cộng hòa xã hội chủ nghĩa Việt Nam, đó là “</a:t>
            </a:r>
            <a:r>
              <a:rPr lang="en-US" sz="2800" b="1" smtClean="0">
                <a:solidFill>
                  <a:srgbClr val="C00000"/>
                </a:solidFill>
                <a:latin typeface="Arial" pitchFamily="34" charset="0"/>
                <a:cs typeface="Arial" pitchFamily="34" charset="0"/>
              </a:rPr>
              <a:t>Nguyên tắc bình đẳng và đoàn kết dân tộc</a:t>
            </a:r>
            <a:r>
              <a:rPr lang="en-US" sz="2800" b="1" smtClean="0">
                <a:solidFill>
                  <a:schemeClr val="tx1"/>
                </a:solidFill>
                <a:latin typeface="Arial" pitchFamily="34" charset="0"/>
                <a:cs typeface="Arial" pitchFamily="34" charset="0"/>
              </a:rPr>
              <a:t>”. </a:t>
            </a:r>
            <a:r>
              <a:rPr lang="en-US" sz="2800" smtClean="0">
                <a:solidFill>
                  <a:schemeClr val="tx1"/>
                </a:solidFill>
                <a:latin typeface="Arial" pitchFamily="34" charset="0"/>
                <a:cs typeface="Arial" pitchFamily="34" charset="0"/>
              </a:rPr>
              <a:t>Anh chị hãy trình </a:t>
            </a:r>
            <a:r>
              <a:rPr lang="en-US" sz="2800" smtClean="0">
                <a:solidFill>
                  <a:srgbClr val="C00000"/>
                </a:solidFill>
                <a:latin typeface="Arial" pitchFamily="34" charset="0"/>
                <a:cs typeface="Arial" pitchFamily="34" charset="0"/>
              </a:rPr>
              <a:t>bày cơ sở hiến định</a:t>
            </a:r>
            <a:r>
              <a:rPr lang="en-US" sz="2800" smtClean="0">
                <a:solidFill>
                  <a:schemeClr val="tx1"/>
                </a:solidFill>
                <a:latin typeface="Arial" pitchFamily="34" charset="0"/>
                <a:cs typeface="Arial" pitchFamily="34" charset="0"/>
              </a:rPr>
              <a:t> và </a:t>
            </a:r>
            <a:r>
              <a:rPr lang="en-US" sz="2800" smtClean="0">
                <a:solidFill>
                  <a:srgbClr val="C00000"/>
                </a:solidFill>
                <a:latin typeface="Arial" pitchFamily="34" charset="0"/>
                <a:cs typeface="Arial" pitchFamily="34" charset="0"/>
              </a:rPr>
              <a:t>nội dung </a:t>
            </a:r>
            <a:r>
              <a:rPr lang="en-US" sz="2800" smtClean="0">
                <a:solidFill>
                  <a:schemeClr val="tx1"/>
                </a:solidFill>
                <a:latin typeface="Arial" pitchFamily="34" charset="0"/>
                <a:cs typeface="Arial" pitchFamily="34" charset="0"/>
              </a:rPr>
              <a:t>của nguyên tắc nàytrang 29</a:t>
            </a:r>
            <a:endParaRPr lang="vi-VN" sz="280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228600" y="3048000"/>
            <a:ext cx="8686800" cy="2209800"/>
          </a:xfrm>
          <a:prstGeom prst="snip2Diag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6</a:t>
            </a:r>
            <a:r>
              <a:rPr lang="en-US" sz="2800" b="1" smtClean="0">
                <a:solidFill>
                  <a:schemeClr val="tx1"/>
                </a:solidFill>
                <a:latin typeface="Arial" pitchFamily="34" charset="0"/>
                <a:cs typeface="Arial" pitchFamily="34" charset="0"/>
              </a:rPr>
              <a:t>:</a:t>
            </a:r>
            <a:r>
              <a:rPr lang="en-US" sz="2800" smtClean="0">
                <a:solidFill>
                  <a:schemeClr val="tx1"/>
                </a:solidFill>
                <a:latin typeface="Arial" pitchFamily="34" charset="0"/>
                <a:cs typeface="Arial" pitchFamily="34" charset="0"/>
              </a:rPr>
              <a:t> “</a:t>
            </a:r>
            <a:r>
              <a:rPr lang="en-US" sz="2800" b="1" smtClean="0">
                <a:solidFill>
                  <a:srgbClr val="C00000"/>
                </a:solidFill>
                <a:latin typeface="Arial" pitchFamily="34" charset="0"/>
                <a:cs typeface="Arial" pitchFamily="34" charset="0"/>
              </a:rPr>
              <a:t>Nguyên tắc bình đẳng và đoàn kết dân tộc</a:t>
            </a:r>
            <a:r>
              <a:rPr lang="en-US" sz="2800" b="1" smtClean="0">
                <a:solidFill>
                  <a:schemeClr val="tx1"/>
                </a:solidFill>
                <a:latin typeface="Arial" pitchFamily="34" charset="0"/>
                <a:cs typeface="Arial" pitchFamily="34" charset="0"/>
              </a:rPr>
              <a:t>”.</a:t>
            </a:r>
          </a:p>
          <a:p>
            <a:r>
              <a:rPr lang="en-US" sz="2800" b="1" smtClean="0">
                <a:solidFill>
                  <a:schemeClr val="tx1"/>
                </a:solidFill>
                <a:latin typeface="Arial" pitchFamily="34" charset="0"/>
                <a:cs typeface="Arial" pitchFamily="34" charset="0"/>
              </a:rPr>
              <a:t>-C</a:t>
            </a:r>
            <a:r>
              <a:rPr lang="en-US" sz="2800" smtClean="0">
                <a:solidFill>
                  <a:schemeClr val="tx1"/>
                </a:solidFill>
                <a:latin typeface="Arial" pitchFamily="34" charset="0"/>
                <a:cs typeface="Arial" pitchFamily="34" charset="0"/>
              </a:rPr>
              <a:t>ơ sở hiến định: Điều 5 Hiến pháp 2013 </a:t>
            </a:r>
          </a:p>
          <a:p>
            <a:r>
              <a:rPr lang="en-US" sz="2800" smtClean="0">
                <a:solidFill>
                  <a:schemeClr val="tx1"/>
                </a:solidFill>
                <a:latin typeface="Arial" pitchFamily="34" charset="0"/>
                <a:cs typeface="Arial" pitchFamily="34" charset="0"/>
              </a:rPr>
              <a:t>-Nội dung: trang 30</a:t>
            </a:r>
            <a:endParaRPr lang="vi-VN" sz="280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228600" y="3048000"/>
            <a:ext cx="8686800" cy="2667000"/>
          </a:xfrm>
          <a:prstGeom prst="snip2Diag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6</a:t>
            </a:r>
            <a:r>
              <a:rPr lang="en-US" sz="2800" b="1" smtClean="0">
                <a:solidFill>
                  <a:schemeClr val="tx1"/>
                </a:solidFill>
                <a:latin typeface="Arial" pitchFamily="34" charset="0"/>
                <a:cs typeface="Arial" pitchFamily="34" charset="0"/>
              </a:rPr>
              <a:t>:</a:t>
            </a:r>
            <a:r>
              <a:rPr lang="en-US" sz="2800" smtClean="0">
                <a:solidFill>
                  <a:schemeClr val="tx1"/>
                </a:solidFill>
                <a:latin typeface="Arial" pitchFamily="34" charset="0"/>
                <a:cs typeface="Arial" pitchFamily="34" charset="0"/>
              </a:rPr>
              <a:t> </a:t>
            </a:r>
            <a:r>
              <a:rPr lang="en-US" sz="2800" smtClean="0">
                <a:solidFill>
                  <a:srgbClr val="C00000"/>
                </a:solidFill>
                <a:latin typeface="Arial" pitchFamily="34" charset="0"/>
                <a:cs typeface="Arial" pitchFamily="34" charset="0"/>
              </a:rPr>
              <a:t>Vị trí</a:t>
            </a:r>
            <a:r>
              <a:rPr lang="en-US" sz="2800" smtClean="0">
                <a:solidFill>
                  <a:schemeClr val="tx1"/>
                </a:solidFill>
                <a:latin typeface="Arial" pitchFamily="34" charset="0"/>
                <a:cs typeface="Arial" pitchFamily="34" charset="0"/>
              </a:rPr>
              <a:t>, </a:t>
            </a:r>
            <a:r>
              <a:rPr lang="en-US" sz="2800" smtClean="0">
                <a:solidFill>
                  <a:srgbClr val="C00000"/>
                </a:solidFill>
                <a:latin typeface="Arial" pitchFamily="34" charset="0"/>
                <a:cs typeface="Arial" pitchFamily="34" charset="0"/>
              </a:rPr>
              <a:t>tính chất </a:t>
            </a:r>
            <a:r>
              <a:rPr lang="en-US" sz="2800" smtClean="0">
                <a:solidFill>
                  <a:schemeClr val="tx1"/>
                </a:solidFill>
                <a:latin typeface="Arial" pitchFamily="34" charset="0"/>
                <a:cs typeface="Arial" pitchFamily="34" charset="0"/>
              </a:rPr>
              <a:t>pháp lý của </a:t>
            </a:r>
            <a:r>
              <a:rPr lang="en-US" sz="2800" smtClean="0">
                <a:solidFill>
                  <a:srgbClr val="C00000"/>
                </a:solidFill>
                <a:latin typeface="Arial" pitchFamily="34" charset="0"/>
                <a:cs typeface="Arial" pitchFamily="34" charset="0"/>
              </a:rPr>
              <a:t>Quốc hội</a:t>
            </a:r>
            <a:r>
              <a:rPr lang="en-US" sz="2800" smtClean="0">
                <a:solidFill>
                  <a:schemeClr val="tx1"/>
                </a:solidFill>
                <a:latin typeface="Arial" pitchFamily="34" charset="0"/>
                <a:cs typeface="Arial" pitchFamily="34" charset="0"/>
              </a:rPr>
              <a:t>, </a:t>
            </a:r>
            <a:r>
              <a:rPr lang="en-US" sz="2800" smtClean="0">
                <a:solidFill>
                  <a:srgbClr val="C00000"/>
                </a:solidFill>
                <a:latin typeface="Arial" pitchFamily="34" charset="0"/>
                <a:cs typeface="Arial" pitchFamily="34" charset="0"/>
              </a:rPr>
              <a:t>Chức năng </a:t>
            </a:r>
            <a:r>
              <a:rPr lang="en-US" sz="2800" smtClean="0">
                <a:solidFill>
                  <a:schemeClr val="tx1"/>
                </a:solidFill>
                <a:latin typeface="Arial" pitchFamily="34" charset="0"/>
                <a:cs typeface="Arial" pitchFamily="34" charset="0"/>
              </a:rPr>
              <a:t>của Quốc hội, </a:t>
            </a:r>
            <a:r>
              <a:rPr lang="en-US" sz="2800" smtClean="0">
                <a:solidFill>
                  <a:srgbClr val="C00000"/>
                </a:solidFill>
                <a:latin typeface="Arial" pitchFamily="34" charset="0"/>
                <a:cs typeface="Arial" pitchFamily="34" charset="0"/>
              </a:rPr>
              <a:t>Cơ cấu tổ chức </a:t>
            </a:r>
            <a:r>
              <a:rPr lang="en-US" sz="2800" smtClean="0">
                <a:solidFill>
                  <a:schemeClr val="tx1"/>
                </a:solidFill>
                <a:latin typeface="Arial" pitchFamily="34" charset="0"/>
                <a:cs typeface="Arial" pitchFamily="34" charset="0"/>
              </a:rPr>
              <a:t>của Quốc hội, </a:t>
            </a:r>
            <a:r>
              <a:rPr lang="en-US" sz="2800" smtClean="0">
                <a:solidFill>
                  <a:srgbClr val="C00000"/>
                </a:solidFill>
                <a:latin typeface="Arial" pitchFamily="34" charset="0"/>
                <a:cs typeface="Arial" pitchFamily="34" charset="0"/>
              </a:rPr>
              <a:t>Kỳ họp </a:t>
            </a:r>
            <a:r>
              <a:rPr lang="en-US" sz="2800" smtClean="0">
                <a:solidFill>
                  <a:schemeClr val="tx1"/>
                </a:solidFill>
                <a:latin typeface="Arial" pitchFamily="34" charset="0"/>
                <a:cs typeface="Arial" pitchFamily="34" charset="0"/>
              </a:rPr>
              <a:t>Quốc hội. Theo Hiến pháp 2013 quy định như thế nào?</a:t>
            </a:r>
            <a:endParaRPr lang="vi-VN" sz="280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2590800" y="1600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228600" y="3048000"/>
            <a:ext cx="8686800" cy="2667000"/>
          </a:xfrm>
          <a:prstGeom prst="snip2Diag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6</a:t>
            </a:r>
            <a:r>
              <a:rPr lang="en-US" sz="2800" b="1" smtClean="0">
                <a:solidFill>
                  <a:schemeClr val="tx1"/>
                </a:solidFill>
                <a:latin typeface="Arial" pitchFamily="34" charset="0"/>
                <a:cs typeface="Arial" pitchFamily="34" charset="0"/>
              </a:rPr>
              <a:t>:</a:t>
            </a:r>
            <a:r>
              <a:rPr lang="en-US" sz="2800" smtClean="0">
                <a:solidFill>
                  <a:schemeClr val="tx1"/>
                </a:solidFill>
                <a:latin typeface="Arial" pitchFamily="34" charset="0"/>
                <a:cs typeface="Arial" pitchFamily="34" charset="0"/>
              </a:rPr>
              <a:t> Theo </a:t>
            </a:r>
            <a:r>
              <a:rPr lang="en-US" sz="2800" smtClean="0">
                <a:solidFill>
                  <a:srgbClr val="C00000"/>
                </a:solidFill>
                <a:latin typeface="Arial" pitchFamily="34" charset="0"/>
                <a:cs typeface="Arial" pitchFamily="34" charset="0"/>
              </a:rPr>
              <a:t>Hiến pháp 2013 </a:t>
            </a:r>
            <a:r>
              <a:rPr lang="en-US" sz="2800" smtClean="0">
                <a:solidFill>
                  <a:schemeClr val="tx1"/>
                </a:solidFill>
                <a:latin typeface="Arial" pitchFamily="34" charset="0"/>
                <a:cs typeface="Arial" pitchFamily="34" charset="0"/>
              </a:rPr>
              <a:t>quy định Quốc hội      </a:t>
            </a:r>
          </a:p>
          <a:p>
            <a:pPr>
              <a:buFontTx/>
              <a:buChar char="-"/>
            </a:pPr>
            <a:r>
              <a:rPr lang="en-US" sz="2800" smtClean="0">
                <a:solidFill>
                  <a:schemeClr val="tx1"/>
                </a:solidFill>
                <a:latin typeface="Arial" pitchFamily="34" charset="0"/>
                <a:cs typeface="Arial" pitchFamily="34" charset="0"/>
              </a:rPr>
              <a:t>Vị trí, tính chất pháp lý: trang 30</a:t>
            </a:r>
          </a:p>
          <a:p>
            <a:pPr>
              <a:buFontTx/>
              <a:buChar char="-"/>
            </a:pPr>
            <a:r>
              <a:rPr lang="en-US" sz="2800" smtClean="0">
                <a:solidFill>
                  <a:schemeClr val="tx1"/>
                </a:solidFill>
                <a:latin typeface="Arial" pitchFamily="34" charset="0"/>
                <a:cs typeface="Arial" pitchFamily="34" charset="0"/>
              </a:rPr>
              <a:t>Chức năng: trang 30</a:t>
            </a:r>
          </a:p>
          <a:p>
            <a:pPr>
              <a:buFontTx/>
              <a:buChar char="-"/>
            </a:pPr>
            <a:r>
              <a:rPr lang="en-US" sz="2800" smtClean="0">
                <a:solidFill>
                  <a:schemeClr val="tx1"/>
                </a:solidFill>
                <a:latin typeface="Arial" pitchFamily="34" charset="0"/>
                <a:cs typeface="Arial" pitchFamily="34" charset="0"/>
              </a:rPr>
              <a:t>Cơ cấu tổ chức: trang 31</a:t>
            </a:r>
          </a:p>
          <a:p>
            <a:pPr>
              <a:buFontTx/>
              <a:buChar char="-"/>
            </a:pPr>
            <a:r>
              <a:rPr lang="en-US" sz="2800" smtClean="0">
                <a:solidFill>
                  <a:schemeClr val="tx1"/>
                </a:solidFill>
                <a:latin typeface="Arial" pitchFamily="34" charset="0"/>
                <a:cs typeface="Arial" pitchFamily="34" charset="0"/>
              </a:rPr>
              <a:t>Kỳ họp: trang 31</a:t>
            </a:r>
            <a:endParaRPr lang="vi-VN" sz="280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1</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Các tổ chức chính trị - xã hội có quyền khai thác nguồn tài nguyên thiên nhiên trên lãnh thổ của quốc gia mình</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2</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Thuế chỉ dùng vào một mục đích duy nhất là “nuôi” bộ máy nhà nước.</a:t>
            </a:r>
            <a:endParaRPr lang="vi-VN" sz="2800" smtClean="0">
              <a:solidFill>
                <a:schemeClr val="tx1"/>
              </a:solidFill>
              <a:latin typeface="Arial" pitchFamily="34" charset="0"/>
              <a:cs typeface="Arial" pitchFamily="34" charset="0"/>
            </a:endParaRPr>
          </a:p>
          <a:p>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12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ppt_x</p:attrName>
                                        </p:attrNameLst>
                                      </p:cBhvr>
                                      <p:tavLst>
                                        <p:tav tm="0">
                                          <p:val>
                                            <p:strVal val="#ppt_x-.2"/>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3</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Hội đồng Nhân dân là cơ quan hành chính nhà nước ở địa phương</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35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4</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Trong xã hội, pháp luật thể hiện ý chí của giai cấp thống trị</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Đúng</a:t>
            </a:r>
          </a:p>
          <a:p>
            <a:r>
              <a:rPr lang="en-US" sz="3200" smtClean="0">
                <a:solidFill>
                  <a:schemeClr val="tx1"/>
                </a:solidFill>
                <a:latin typeface="Arial" pitchFamily="34" charset="0"/>
                <a:cs typeface="Arial" pitchFamily="34" charset="0"/>
              </a:rPr>
              <a:t>- Tại vì: trang 40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5</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Chỉ có nhà nước mới có quyền khai thác nguồn tài nguyên thiên nhiên trên lãnh thổ của quốc gia mình</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Đúng</a:t>
            </a:r>
          </a:p>
          <a:p>
            <a:r>
              <a:rPr lang="en-US" sz="3200" smtClean="0">
                <a:solidFill>
                  <a:schemeClr val="tx1"/>
                </a:solidFill>
                <a:latin typeface="Arial" pitchFamily="34" charset="0"/>
                <a:cs typeface="Arial" pitchFamily="34" charset="0"/>
              </a:rPr>
              <a:t>- Tại vì: trang 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6</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Thuế chỉ dùng vào một mục đích duy nhất là đầu tư cho xã hội để phát triển</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12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7</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Ủy ban Nhân dân là cơ quan quyền lực nhà nước ở địa phương</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37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4)">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8</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Pháp luật được nhà nước đảm bảo thực hiện bằng một hình thức duy nhất là cưỡng chế nhà nước</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41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rgbClr val="CCF98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10</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Chính Phủ là cơ quan quyền lực nhà nước cao nhất của nước Cộng hòa xã hội chủ nghĩa Việt Nam</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rgbClr val="CCF98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32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11</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Mọi hành vi trái pháp luật đều gọi là hành vi vi phạm pháp luật</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78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downLeft)">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12</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Điều khiển xe </a:t>
            </a:r>
            <a:r>
              <a:rPr lang="pt-BR" sz="2800" smtClean="0">
                <a:solidFill>
                  <a:schemeClr val="tx1"/>
                </a:solidFill>
                <a:latin typeface="Arial" pitchFamily="34" charset="0"/>
                <a:cs typeface="Arial" pitchFamily="34" charset="0"/>
              </a:rPr>
              <a:t>mô tô trên đường dừng lại trước tín hiệu đèn giao thông màu đỏ là hành</a:t>
            </a:r>
            <a:r>
              <a:rPr lang="en-US" sz="2800" smtClean="0">
                <a:solidFill>
                  <a:schemeClr val="tx1"/>
                </a:solidFill>
                <a:latin typeface="Arial" pitchFamily="34" charset="0"/>
                <a:cs typeface="Arial" pitchFamily="34" charset="0"/>
              </a:rPr>
              <a:t> vi thi hành pháp luật</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72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rgbClr val="CCF98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13</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Mọi hành vi vi phạm pháp luật đều là hành vi trái pháp luật</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rgbClr val="CCF98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Đúng</a:t>
            </a:r>
          </a:p>
          <a:p>
            <a:r>
              <a:rPr lang="en-US" sz="3200" smtClean="0">
                <a:solidFill>
                  <a:schemeClr val="tx1"/>
                </a:solidFill>
                <a:latin typeface="Arial" pitchFamily="34" charset="0"/>
                <a:cs typeface="Arial" pitchFamily="34" charset="0"/>
              </a:rPr>
              <a:t>- Tại vì: trang 78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2"/>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8" presetClass="entr" presetSubtype="12"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downLeft)">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14</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“Quốc Hội là cơ quan hành chính nhà nước cao nhất của nước Cộng hòa xã hội chủ nghĩa Việt Nam”.</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31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2"/>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15:</a:t>
            </a:r>
            <a:r>
              <a:rPr lang="en-US" sz="2800" smtClean="0"/>
              <a:t>  </a:t>
            </a:r>
            <a:r>
              <a:rPr lang="pt-BR" sz="2800" smtClean="0">
                <a:solidFill>
                  <a:schemeClr val="tx1"/>
                </a:solidFill>
                <a:latin typeface="Arial" pitchFamily="34" charset="0"/>
                <a:cs typeface="Arial" pitchFamily="34" charset="0"/>
              </a:rPr>
              <a:t>Đội mũ bảo hiểm khi ngồi trên mô tô là hành</a:t>
            </a:r>
            <a:r>
              <a:rPr lang="en-US" sz="2800" smtClean="0">
                <a:solidFill>
                  <a:schemeClr val="tx1"/>
                </a:solidFill>
                <a:latin typeface="Arial" pitchFamily="34" charset="0"/>
                <a:cs typeface="Arial" pitchFamily="34" charset="0"/>
              </a:rPr>
              <a:t> vi tuân thủ pháp luật</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73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16:</a:t>
            </a:r>
            <a:r>
              <a:rPr lang="en-US" sz="2800" smtClean="0"/>
              <a:t> </a:t>
            </a:r>
            <a:r>
              <a:rPr lang="en-US" sz="2800" smtClean="0">
                <a:solidFill>
                  <a:schemeClr val="tx1"/>
                </a:solidFill>
                <a:latin typeface="Arial" pitchFamily="34" charset="0"/>
                <a:cs typeface="Arial" pitchFamily="34" charset="0"/>
              </a:rPr>
              <a:t>Người từ đủ 14 tuổi trở lên phải chịu trách nhiệm hình sự về mọi tội phạm</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73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a:t>
            </a:r>
            <a:r>
              <a:rPr lang="en-US" sz="3200" b="1" smtClean="0">
                <a:solidFill>
                  <a:schemeClr val="tx1"/>
                </a:solidFill>
                <a:latin typeface="Arial" pitchFamily="34" charset="0"/>
                <a:cs typeface="Arial" pitchFamily="34" charset="0"/>
              </a:rPr>
              <a:t>17:</a:t>
            </a:r>
            <a:r>
              <a:rPr lang="en-US" sz="2800" smtClean="0"/>
              <a:t> </a:t>
            </a:r>
            <a:r>
              <a:rPr lang="en-US" sz="3200" smtClean="0">
                <a:solidFill>
                  <a:schemeClr val="tx1"/>
                </a:solidFill>
                <a:latin typeface="Arial" pitchFamily="34" charset="0"/>
                <a:cs typeface="Arial" pitchFamily="34" charset="0"/>
              </a:rPr>
              <a:t>Tất cả các cơ quan nhà nước đều được ban hành văn bản quy phạm pháp luật</a:t>
            </a:r>
            <a:endParaRPr lang="vi-VN" sz="32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a:t>
            </a:r>
            <a:r>
              <a:rPr lang="en-US" sz="3200" smtClean="0">
                <a:solidFill>
                  <a:schemeClr val="tx1"/>
                </a:solidFill>
                <a:latin typeface="Arial" pitchFamily="34" charset="0"/>
                <a:cs typeface="Arial" pitchFamily="34" charset="0"/>
              </a:rPr>
              <a:t>….</a:t>
            </a:r>
            <a:endParaRPr lang="en-US" sz="3200" smtClean="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43712"/>
          </a:xfrm>
        </p:spPr>
        <p:txBody>
          <a:bodyPr/>
          <a:lstStyle/>
          <a:p>
            <a:pPr algn="ctr"/>
            <a:r>
              <a:rPr lang="en-US" sz="3600" b="1" smtClean="0">
                <a:solidFill>
                  <a:srgbClr val="C00000"/>
                </a:solidFill>
                <a:latin typeface="Arial" charset="0"/>
                <a:cs typeface="Arial" charset="0"/>
              </a:rPr>
              <a:t>ÔN TẬP CHƯƠNG </a:t>
            </a:r>
            <a:r>
              <a:rPr lang="en-US" sz="3600" b="1" smtClean="0">
                <a:solidFill>
                  <a:srgbClr val="C00000"/>
                </a:solidFill>
                <a:latin typeface="Arial" charset="0"/>
                <a:cs typeface="Arial" charset="0"/>
              </a:rPr>
              <a:t>1 &amp; 2</a:t>
            </a:r>
            <a:endParaRPr lang="en-US" sz="3600" b="1" smtClean="0">
              <a:solidFill>
                <a:srgbClr val="C00000"/>
              </a:solidFill>
              <a:latin typeface="Arial" charset="0"/>
              <a:cs typeface="Arial" charset="0"/>
            </a:endParaRPr>
          </a:p>
        </p:txBody>
      </p:sp>
      <p:sp>
        <p:nvSpPr>
          <p:cNvPr id="4" name="Rectangle 3"/>
          <p:cNvSpPr/>
          <p:nvPr/>
        </p:nvSpPr>
        <p:spPr>
          <a:xfrm>
            <a:off x="381000" y="1219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2743200"/>
            <a:ext cx="8686800" cy="1600200"/>
          </a:xfrm>
          <a:prstGeom prst="snip2Diag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a:t>
            </a:r>
            <a:r>
              <a:rPr lang="en-US" sz="3200" b="1" smtClean="0">
                <a:solidFill>
                  <a:schemeClr val="tx1"/>
                </a:solidFill>
                <a:latin typeface="Arial" pitchFamily="34" charset="0"/>
                <a:cs typeface="Arial" pitchFamily="34" charset="0"/>
              </a:rPr>
              <a:t>18:</a:t>
            </a:r>
            <a:r>
              <a:rPr lang="en-US" sz="2800" smtClean="0"/>
              <a:t> </a:t>
            </a:r>
            <a:r>
              <a:rPr lang="en-US" sz="2800" smtClean="0">
                <a:solidFill>
                  <a:schemeClr val="tx1"/>
                </a:solidFill>
                <a:latin typeface="Arial" pitchFamily="34" charset="0"/>
                <a:cs typeface="Arial" pitchFamily="34" charset="0"/>
              </a:rPr>
              <a:t>Quyết định kỷ luật là văn bản do nhà nước có thẩm quyền ban hành, đươc gọi là văn bản quy phạm pháp luật</a:t>
            </a:r>
            <a:endParaRPr lang="vi-VN" sz="2800">
              <a:solidFill>
                <a:schemeClr val="tx1"/>
              </a:solidFill>
              <a:latin typeface="Arial" pitchFamily="34" charset="0"/>
              <a:cs typeface="Arial" pitchFamily="34" charset="0"/>
            </a:endParaRPr>
          </a:p>
        </p:txBody>
      </p:sp>
      <p:sp>
        <p:nvSpPr>
          <p:cNvPr id="5" name="Rectangle 4"/>
          <p:cNvSpPr/>
          <p:nvPr/>
        </p:nvSpPr>
        <p:spPr>
          <a:xfrm>
            <a:off x="1905000" y="4876800"/>
            <a:ext cx="5715000" cy="1295400"/>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a:t>
            </a:r>
            <a:r>
              <a:rPr lang="en-US" sz="3200" smtClean="0">
                <a:solidFill>
                  <a:schemeClr val="tx1"/>
                </a:solidFill>
                <a:latin typeface="Arial" pitchFamily="34" charset="0"/>
                <a:cs typeface="Arial" pitchFamily="34" charset="0"/>
              </a:rPr>
              <a:t>…..</a:t>
            </a:r>
            <a:endParaRPr lang="en-US" sz="3200" smtClean="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1573</TotalTime>
  <Words>1678</Words>
  <Application>Microsoft Office PowerPoint</Application>
  <PresentationFormat>On-screen Show (4:3)</PresentationFormat>
  <Paragraphs>186</Paragraphs>
  <Slides>32</Slides>
  <Notes>17</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Flow</vt:lpstr>
      <vt:lpstr>Slide 1</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lpstr>ÔN TẬP CHƯƠNG 1 &amp; 2</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ỦY BAN NHÂN DÂN TP.HCM TRƯỜNG CAO ĐẲNG KỸ THUẬT LÝ TỰ TRỌNG TP.HỒ CHÍ MINH</dc:title>
  <dc:creator>User</dc:creator>
  <cp:lastModifiedBy>MINH</cp:lastModifiedBy>
  <cp:revision>25</cp:revision>
  <dcterms:created xsi:type="dcterms:W3CDTF">2017-03-01T15:00:41Z</dcterms:created>
  <dcterms:modified xsi:type="dcterms:W3CDTF">2017-04-10T07:27:39Z</dcterms:modified>
</cp:coreProperties>
</file>